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75" autoAdjust="0"/>
    <p:restoredTop sz="94660"/>
  </p:normalViewPr>
  <p:slideViewPr>
    <p:cSldViewPr>
      <p:cViewPr varScale="1">
        <p:scale>
          <a:sx n="110" d="100"/>
          <a:sy n="110" d="100"/>
        </p:scale>
        <p:origin x="163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5B5EAE2-6544-4B86-BFED-234C210E5EB9}" type="datetimeFigureOut">
              <a:rPr lang="ru-RU" smtClean="0"/>
              <a:pPr/>
              <a:t>06.10.2022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28662B-A332-48B2-9DE0-46EDEB8B519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5EAE2-6544-4B86-BFED-234C210E5EB9}" type="datetimeFigureOut">
              <a:rPr lang="ru-RU" smtClean="0"/>
              <a:pPr/>
              <a:t>06.10.2022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8662B-A332-48B2-9DE0-46EDEB8B519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52736"/>
            <a:ext cx="7772400" cy="3600399"/>
          </a:xfrm>
        </p:spPr>
        <p:txBody>
          <a:bodyPr>
            <a:normAutofit/>
          </a:bodyPr>
          <a:lstStyle/>
          <a:p>
            <a:r>
              <a:rPr lang="kk-KZ" dirty="0"/>
              <a:t>2. </a:t>
            </a:r>
            <a:r>
              <a:rPr lang="kk-KZ" dirty="0" smtClean="0"/>
              <a:t>Лекция. </a:t>
            </a:r>
            <a:r>
              <a:rPr lang="ru-RU" dirty="0" smtClean="0"/>
              <a:t>Коллоидная химия и экологические проблемы очистки сточных вод. Использование адсорбционных методов.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0000" lnSpcReduction="20000"/>
          </a:bodyPr>
          <a:lstStyle/>
          <a:p>
            <a:r>
              <a:rPr lang="ru-RU" dirty="0" smtClean="0"/>
              <a:t>Удельная электропроводность относится к сопротивлению исследуемого столба воды длиной 1 см и площадью поперечного сечения 1 см</a:t>
            </a:r>
            <a:r>
              <a:rPr lang="ru-RU" baseline="30000" dirty="0" smtClean="0"/>
              <a:t>2</a:t>
            </a:r>
            <a:r>
              <a:rPr lang="ru-RU" dirty="0" smtClean="0"/>
              <a:t>. </a:t>
            </a:r>
          </a:p>
          <a:p>
            <a:r>
              <a:rPr lang="ru-RU" dirty="0" smtClean="0"/>
              <a:t>Удельное сопротивление водной фазы зависит от природы, концентрации и температуры растворенных веществ.</a:t>
            </a:r>
          </a:p>
          <a:p>
            <a:r>
              <a:rPr lang="ru-RU" dirty="0" smtClean="0"/>
              <a:t>Удельная электропроводность обратно пропорциональна удельному электрическому сопротивлению:</a:t>
            </a:r>
          </a:p>
          <a:p>
            <a:pPr algn="ctr"/>
            <a:r>
              <a:rPr lang="ru-RU" i="1" dirty="0" smtClean="0"/>
              <a:t>Х = 1/</a:t>
            </a:r>
            <a:r>
              <a:rPr lang="ru-RU" i="1" dirty="0" err="1" smtClean="0"/>
              <a:t>р</a:t>
            </a:r>
            <a:r>
              <a:rPr lang="ru-RU" i="1" dirty="0" smtClean="0"/>
              <a:t>,                                  </a:t>
            </a:r>
            <a:r>
              <a:rPr lang="ru-RU" dirty="0" smtClean="0"/>
              <a:t>(3)</a:t>
            </a:r>
          </a:p>
          <a:p>
            <a:r>
              <a:rPr lang="ru-RU" dirty="0" smtClean="0"/>
              <a:t>где </a:t>
            </a:r>
            <a:r>
              <a:rPr lang="ru-RU" dirty="0" err="1" smtClean="0"/>
              <a:t>ρ </a:t>
            </a:r>
            <a:r>
              <a:rPr lang="ru-RU" dirty="0" smtClean="0"/>
              <a:t>— удельное электрическое сопротивление воды.</a:t>
            </a:r>
          </a:p>
          <a:p>
            <a:r>
              <a:rPr lang="ru-RU" dirty="0" smtClean="0"/>
              <a:t>Электропроводность проточной воды зависит не только от ее состава, но и от ее температуры. </a:t>
            </a:r>
          </a:p>
          <a:p>
            <a:r>
              <a:rPr lang="ru-RU" dirty="0" smtClean="0"/>
              <a:t>Более точно эта зависимость выражается полиномом второй степени:</a:t>
            </a:r>
          </a:p>
          <a:p>
            <a:pPr algn="ctr"/>
            <a:r>
              <a:rPr lang="ru-RU" dirty="0" err="1" smtClean="0"/>
              <a:t>χ </a:t>
            </a:r>
            <a:r>
              <a:rPr lang="ru-RU" dirty="0" smtClean="0"/>
              <a:t>= χ0 (1 + </a:t>
            </a:r>
            <a:r>
              <a:rPr lang="ru-RU" dirty="0" err="1" smtClean="0"/>
              <a:t>αt </a:t>
            </a:r>
            <a:r>
              <a:rPr lang="ru-RU" dirty="0" smtClean="0"/>
              <a:t>+ βt2),              (4)</a:t>
            </a:r>
          </a:p>
          <a:p>
            <a:r>
              <a:rPr lang="ru-RU" dirty="0" smtClean="0"/>
              <a:t>где </a:t>
            </a:r>
            <a:r>
              <a:rPr lang="ru-RU" dirty="0" err="1" smtClean="0"/>
              <a:t>α </a:t>
            </a:r>
            <a:r>
              <a:rPr lang="ru-RU" dirty="0" smtClean="0"/>
              <a:t>и </a:t>
            </a:r>
            <a:r>
              <a:rPr lang="ru-RU" dirty="0" err="1" smtClean="0"/>
              <a:t>β </a:t>
            </a:r>
            <a:r>
              <a:rPr lang="ru-RU" dirty="0" smtClean="0"/>
              <a:t>— коэффициенты, зависящие от природы и концентрации растворенных веществ.</a:t>
            </a:r>
          </a:p>
          <a:p>
            <a:r>
              <a:rPr lang="ru-RU" dirty="0" smtClean="0"/>
              <a:t>Метод анализа воды, основанный на измерении электропроводности, называется кондуктометрией.</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Методы очистки воды </a:t>
            </a:r>
            <a:r>
              <a:rPr lang="kk-KZ" dirty="0"/>
              <a:t/>
            </a:r>
            <a:br>
              <a:rPr lang="kk-KZ" dirty="0"/>
            </a:br>
            <a:endParaRPr lang="ru-RU" dirty="0"/>
          </a:p>
        </p:txBody>
      </p:sp>
      <p:sp>
        <p:nvSpPr>
          <p:cNvPr id="3" name="Содержимое 2"/>
          <p:cNvSpPr>
            <a:spLocks noGrp="1"/>
          </p:cNvSpPr>
          <p:nvPr>
            <p:ph idx="1"/>
          </p:nvPr>
        </p:nvSpPr>
        <p:spPr>
          <a:xfrm>
            <a:off x="457200" y="836712"/>
            <a:ext cx="8229600" cy="5289451"/>
          </a:xfrm>
        </p:spPr>
        <p:txBody>
          <a:bodyPr>
            <a:normAutofit fontScale="62500" lnSpcReduction="20000"/>
          </a:bodyPr>
          <a:lstStyle/>
          <a:p>
            <a:r>
              <a:rPr lang="ru-RU" dirty="0" smtClean="0"/>
              <a:t>Механический способ очистки</a:t>
            </a:r>
          </a:p>
          <a:p>
            <a:r>
              <a:rPr lang="ru-RU" dirty="0" smtClean="0"/>
              <a:t>Метод механической очистки направлен на выделение из загрязненной воды нерастворимых вредных соединений с помощью специально разработанных средств. Для этого используют фильтры, масло-, </a:t>
            </a:r>
            <a:r>
              <a:rPr lang="ru-RU" dirty="0" err="1" smtClean="0"/>
              <a:t>жироуловители</a:t>
            </a:r>
            <a:r>
              <a:rPr lang="ru-RU" dirty="0" smtClean="0"/>
              <a:t> и т.п. С помощью этого метода можно отделить от нерастворимых соединений 60 % загрязненной воды, 95 % промышленных сточных вод.</a:t>
            </a:r>
          </a:p>
          <a:p>
            <a:r>
              <a:rPr lang="ru-RU" dirty="0" smtClean="0"/>
              <a:t>Химический метод очистки</a:t>
            </a:r>
          </a:p>
          <a:p>
            <a:r>
              <a:rPr lang="ru-RU" dirty="0" smtClean="0"/>
              <a:t>Метод химической очистки загрязненной воды направлен на улучшение ее состава путем добавления различных реагентов. Нерастворимые вредные вещества в загрязненной воде можно уменьшить химическими методами до 95%.</a:t>
            </a:r>
          </a:p>
          <a:p>
            <a:r>
              <a:rPr lang="ru-RU" dirty="0" smtClean="0"/>
              <a:t>Биологический метод</a:t>
            </a:r>
          </a:p>
          <a:p>
            <a:r>
              <a:rPr lang="ru-RU" dirty="0" smtClean="0"/>
              <a:t>Биологический метод очистки загрязненных вод осуществляется с помощью биохимического процесса. Биологическая очистка проводится в естественных условиях на выделенных земельных участках. Это участки орошения земель. Биологические пруды используются для применения биологического метода очистки.</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14202"/>
          </a:xfrm>
        </p:spPr>
        <p:txBody>
          <a:bodyPr>
            <a:normAutofit fontScale="90000"/>
          </a:bodyPr>
          <a:lstStyle/>
          <a:p>
            <a:r>
              <a:rPr lang="ru-RU" dirty="0" smtClean="0"/>
              <a:t/>
            </a:r>
            <a:br>
              <a:rPr lang="ru-RU" dirty="0" smtClean="0"/>
            </a:br>
            <a:r>
              <a:rPr lang="ru-RU" dirty="0" err="1" smtClean="0"/>
              <a:t>Өнеркәсіптік ағынды сулардан</a:t>
            </a:r>
            <a:r>
              <a:rPr lang="en-US" dirty="0" smtClean="0"/>
              <a:t> </a:t>
            </a:r>
            <a:r>
              <a:rPr lang="kk-KZ" dirty="0" smtClean="0"/>
              <a:t>тара</a:t>
            </a:r>
            <a:r>
              <a:rPr lang="ru-RU" dirty="0" err="1" smtClean="0"/>
              <a:t>лған заттарды</a:t>
            </a:r>
            <a:r>
              <a:rPr lang="ru-RU" dirty="0" smtClean="0"/>
              <a:t> </a:t>
            </a:r>
            <a:r>
              <a:rPr lang="ru-RU" dirty="0" err="1" smtClean="0"/>
              <a:t>шөгу әдістермен жою</a:t>
            </a:r>
            <a:r>
              <a:rPr lang="ru-RU" dirty="0" smtClean="0"/>
              <a:t/>
            </a:r>
            <a:br>
              <a:rPr lang="ru-RU" dirty="0" smtClean="0"/>
            </a:br>
            <a:endParaRPr lang="ru-RU" dirty="0"/>
          </a:p>
        </p:txBody>
      </p:sp>
      <p:sp>
        <p:nvSpPr>
          <p:cNvPr id="1028" name="AutoShape 4" descr="Картинки по запросу &quot;суды тазарту адсорбция слайд&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quot;суды тазарту адсорбция слайд&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2" name="AutoShape 8" descr="А ғынды суларды тазартудың әдістер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А ғынды суларды тазартудың әдістер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6" name="AutoShape 12" descr="А ғынды суларды тазартудың әдістер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 name="Прямоугольник 9"/>
          <p:cNvSpPr/>
          <p:nvPr/>
        </p:nvSpPr>
        <p:spPr>
          <a:xfrm>
            <a:off x="611560" y="2132856"/>
            <a:ext cx="8280920" cy="2585323"/>
          </a:xfrm>
          <a:prstGeom prst="rect">
            <a:avLst/>
          </a:prstGeom>
        </p:spPr>
        <p:txBody>
          <a:bodyPr wrap="square">
            <a:spAutoFit/>
          </a:bodyPr>
          <a:lstStyle/>
          <a:p>
            <a:r>
              <a:rPr lang="ru-RU" dirty="0" err="1" smtClean="0"/>
              <a:t>Көптеген химиялық өндірістердің ағынды суы</a:t>
            </a:r>
            <a:r>
              <a:rPr lang="ru-RU" dirty="0" smtClean="0"/>
              <a:t> </a:t>
            </a:r>
            <a:r>
              <a:rPr lang="ru-RU" dirty="0" err="1" smtClean="0"/>
              <a:t>гетерогенді</a:t>
            </a:r>
            <a:r>
              <a:rPr lang="ru-RU" dirty="0" smtClean="0"/>
              <a:t> </a:t>
            </a:r>
            <a:r>
              <a:rPr lang="ru-RU" dirty="0" err="1" smtClean="0"/>
              <a:t>жүйелер болып</a:t>
            </a:r>
            <a:r>
              <a:rPr lang="ru-RU" dirty="0" smtClean="0"/>
              <a:t> </a:t>
            </a:r>
            <a:r>
              <a:rPr lang="ru-RU" dirty="0" err="1" smtClean="0"/>
              <a:t>табылады</a:t>
            </a:r>
            <a:r>
              <a:rPr lang="ru-RU" dirty="0" smtClean="0"/>
              <a:t>. </a:t>
            </a:r>
            <a:r>
              <a:rPr lang="ru-RU" dirty="0" err="1" smtClean="0"/>
              <a:t>Судағы бөлшектер </a:t>
            </a:r>
            <a:r>
              <a:rPr lang="ru-RU" dirty="0" smtClean="0"/>
              <a:t>өлшемі10-50 мкм, 0,001-0,1 мкм </a:t>
            </a:r>
            <a:r>
              <a:rPr lang="ru-RU" dirty="0" err="1" smtClean="0"/>
              <a:t>дейін</a:t>
            </a:r>
            <a:r>
              <a:rPr lang="ru-RU" dirty="0" smtClean="0"/>
              <a:t>. </a:t>
            </a:r>
            <a:r>
              <a:rPr lang="ru-RU" dirty="0" err="1" smtClean="0"/>
              <a:t>Көп жағдайда ағынды судағы дисперсті</a:t>
            </a:r>
            <a:r>
              <a:rPr lang="ru-RU" dirty="0" smtClean="0"/>
              <a:t> </a:t>
            </a:r>
            <a:r>
              <a:rPr lang="ru-RU" dirty="0" err="1" smtClean="0"/>
              <a:t>жүйелер лиофобты</a:t>
            </a:r>
            <a:r>
              <a:rPr lang="ru-RU" dirty="0" smtClean="0"/>
              <a:t> </a:t>
            </a:r>
            <a:r>
              <a:rPr lang="ru-RU" dirty="0" err="1" smtClean="0"/>
              <a:t>болып</a:t>
            </a:r>
            <a:r>
              <a:rPr lang="ru-RU" dirty="0" smtClean="0"/>
              <a:t> </a:t>
            </a:r>
            <a:r>
              <a:rPr lang="ru-RU" dirty="0" err="1" smtClean="0"/>
              <a:t>табылады</a:t>
            </a:r>
            <a:r>
              <a:rPr lang="ru-RU" dirty="0" smtClean="0"/>
              <a:t>.</a:t>
            </a:r>
          </a:p>
          <a:p>
            <a:r>
              <a:rPr lang="ru-RU" dirty="0" err="1" smtClean="0"/>
              <a:t>Қатты қалдықтарды тұнбаға түсіру тазарту</a:t>
            </a:r>
            <a:r>
              <a:rPr lang="ru-RU" dirty="0" smtClean="0"/>
              <a:t> </a:t>
            </a:r>
            <a:r>
              <a:rPr lang="ru-RU" dirty="0" err="1" smtClean="0"/>
              <a:t>тиімділігі</a:t>
            </a:r>
            <a:endParaRPr lang="ru-RU" dirty="0" smtClean="0"/>
          </a:p>
          <a:p>
            <a:r>
              <a:rPr lang="ru-RU" dirty="0" err="1" smtClean="0"/>
              <a:t>судағы дисперсиясының агрегативті</a:t>
            </a:r>
            <a:r>
              <a:rPr lang="ru-RU" dirty="0" smtClean="0"/>
              <a:t> </a:t>
            </a:r>
            <a:r>
              <a:rPr lang="ru-RU" dirty="0" err="1" smtClean="0"/>
              <a:t>тұрақтылық дәрежесімен анықталады.</a:t>
            </a:r>
            <a:endParaRPr lang="ru-RU" dirty="0" smtClean="0"/>
          </a:p>
          <a:p>
            <a:r>
              <a:rPr lang="ru-RU" dirty="0" err="1" smtClean="0"/>
              <a:t>осындай</a:t>
            </a:r>
            <a:r>
              <a:rPr lang="ru-RU" dirty="0" smtClean="0"/>
              <a:t> </a:t>
            </a:r>
            <a:r>
              <a:rPr lang="ru-RU" dirty="0" err="1" smtClean="0"/>
              <a:t>дисперсті</a:t>
            </a:r>
            <a:r>
              <a:rPr lang="ru-RU" dirty="0" smtClean="0"/>
              <a:t> </a:t>
            </a:r>
            <a:r>
              <a:rPr lang="ru-RU" dirty="0" err="1" smtClean="0"/>
              <a:t>жүйелер.</a:t>
            </a:r>
            <a:r>
              <a:rPr lang="ru-RU" dirty="0" smtClean="0"/>
              <a:t> </a:t>
            </a:r>
            <a:r>
              <a:rPr lang="ru-RU" dirty="0" err="1" smtClean="0"/>
              <a:t>Әдетте, агрегативті</a:t>
            </a:r>
            <a:r>
              <a:rPr lang="ru-RU" dirty="0" smtClean="0"/>
              <a:t> </a:t>
            </a:r>
            <a:r>
              <a:rPr lang="ru-RU" dirty="0" err="1" smtClean="0"/>
              <a:t>тұрақты</a:t>
            </a:r>
            <a:endParaRPr lang="ru-RU" dirty="0" smtClean="0"/>
          </a:p>
          <a:p>
            <a:r>
              <a:rPr lang="ru-RU" dirty="0" err="1" smtClean="0"/>
              <a:t>жоғары дисперсті</a:t>
            </a:r>
            <a:r>
              <a:rPr lang="ru-RU" dirty="0" smtClean="0"/>
              <a:t> </a:t>
            </a:r>
            <a:r>
              <a:rPr lang="ru-RU" dirty="0" err="1" smtClean="0"/>
              <a:t>қоспалар </a:t>
            </a:r>
            <a:r>
              <a:rPr lang="ru-RU" dirty="0" smtClean="0"/>
              <a:t>мен </a:t>
            </a:r>
            <a:r>
              <a:rPr lang="ru-RU" dirty="0" err="1" smtClean="0"/>
              <a:t>коллоидты</a:t>
            </a:r>
            <a:r>
              <a:rPr lang="ru-RU" dirty="0" smtClean="0"/>
              <a:t> </a:t>
            </a:r>
            <a:r>
              <a:rPr lang="ru-RU" dirty="0" err="1" smtClean="0"/>
              <a:t>ластауыштардың</a:t>
            </a:r>
            <a:r>
              <a:rPr lang="ru-RU" dirty="0" smtClean="0"/>
              <a:t> </a:t>
            </a:r>
          </a:p>
          <a:p>
            <a:r>
              <a:rPr lang="ru-RU" dirty="0" err="1" smtClean="0"/>
              <a:t>табиғи және ағынды сулардағы концентрациясы</a:t>
            </a:r>
            <a:r>
              <a:rPr lang="ru-RU" dirty="0" smtClean="0"/>
              <a:t> 1% </a:t>
            </a:r>
            <a:r>
              <a:rPr lang="ru-RU" dirty="0" err="1" smtClean="0"/>
              <a:t>аспайды</a:t>
            </a:r>
            <a:r>
              <a:rPr lang="ru-RU" dirty="0" smtClean="0"/>
              <a:t>. </a:t>
            </a:r>
            <a:r>
              <a:rPr lang="ru-RU" dirty="0" err="1" smtClean="0"/>
              <a:t>Мұндай суспензиядағы бөлшектер мөлшері ұзақ уақыт өзгермейді.</a:t>
            </a:r>
            <a:r>
              <a:rPr lang="ru-RU" smtClean="0"/>
              <a:t>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6048672"/>
          </a:xfrm>
        </p:spPr>
        <p:txBody>
          <a:bodyPr>
            <a:normAutofit/>
          </a:bodyPr>
          <a:lstStyle/>
          <a:p>
            <a:r>
              <a:rPr lang="ru-RU" dirty="0" smtClean="0"/>
              <a:t>Водоподготовка – это комплекс технологических процессов, направленных на доведение качества воды, поступающей из природного источника, до норм, установленных стандартами. При использовании разных способов выбор способа водоподготовки, построение общей схемы технологического процесса зависит от качества и состава исходной воды.</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Классификация природных водных смесей</a:t>
            </a:r>
            <a:endParaRPr lang="ru-RU" dirty="0"/>
          </a:p>
        </p:txBody>
      </p:sp>
      <p:sp>
        <p:nvSpPr>
          <p:cNvPr id="3" name="Содержимое 2"/>
          <p:cNvSpPr>
            <a:spLocks noGrp="1"/>
          </p:cNvSpPr>
          <p:nvPr>
            <p:ph idx="1"/>
          </p:nvPr>
        </p:nvSpPr>
        <p:spPr/>
        <p:txBody>
          <a:bodyPr>
            <a:normAutofit lnSpcReduction="10000"/>
          </a:bodyPr>
          <a:lstStyle/>
          <a:p>
            <a:r>
              <a:rPr lang="ru-RU" dirty="0" smtClean="0"/>
              <a:t>Природные воды классифицируются по различным критериям:</a:t>
            </a:r>
          </a:p>
          <a:p>
            <a:r>
              <a:rPr lang="ru-RU" dirty="0" smtClean="0"/>
              <a:t>1) По минерализации воды: </a:t>
            </a:r>
          </a:p>
          <a:p>
            <a:r>
              <a:rPr lang="ru-RU" dirty="0" smtClean="0"/>
              <a:t>пресная &lt; 1 мг/кг, </a:t>
            </a:r>
          </a:p>
          <a:p>
            <a:r>
              <a:rPr lang="ru-RU" dirty="0" smtClean="0"/>
              <a:t>слабосоленая 1-10 мг/кг, </a:t>
            </a:r>
          </a:p>
          <a:p>
            <a:r>
              <a:rPr lang="ru-RU" dirty="0" smtClean="0"/>
              <a:t>соленая &gt; 10 мг/кг.</a:t>
            </a:r>
          </a:p>
          <a:p>
            <a:r>
              <a:rPr lang="ru-RU" dirty="0" smtClean="0"/>
              <a:t>2) По степени дисперсности примесей</a:t>
            </a:r>
          </a:p>
          <a:p>
            <a:pPr>
              <a:buNone/>
            </a:pPr>
            <a:r>
              <a:rPr lang="ru-RU" dirty="0" smtClean="0"/>
              <a:t>(или степени измельчения частиц).</a:t>
            </a:r>
            <a:endParaRPr lang="kk-KZ" dirty="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smtClean="0"/>
              <a:t> Таблица 1 – Классификация водных смесей по степени дисперсности примесей</a:t>
            </a:r>
            <a:r>
              <a:rPr lang="ru-RU" dirty="0" smtClean="0"/>
              <a:t/>
            </a:r>
            <a:br>
              <a:rPr lang="ru-RU" dirty="0" smtClean="0"/>
            </a:br>
            <a:r>
              <a:rPr lang="ru-RU" dirty="0"/>
              <a:t/>
            </a:r>
            <a:br>
              <a:rPr lang="ru-RU" dirty="0"/>
            </a:br>
            <a:endParaRPr lang="ru-RU" dirty="0"/>
          </a:p>
        </p:txBody>
      </p:sp>
      <p:graphicFrame>
        <p:nvGraphicFramePr>
          <p:cNvPr id="4" name="Содержимое 3"/>
          <p:cNvGraphicFramePr>
            <a:graphicFrameLocks noGrp="1"/>
          </p:cNvGraphicFramePr>
          <p:nvPr>
            <p:ph idx="1"/>
          </p:nvPr>
        </p:nvGraphicFramePr>
        <p:xfrm>
          <a:off x="457200" y="1600200"/>
          <a:ext cx="8229600" cy="21132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ru-RU" spc="-15" dirty="0">
                          <a:solidFill>
                            <a:schemeClr val="tx1"/>
                          </a:solidFill>
                        </a:rPr>
                        <a:t>№</a:t>
                      </a:r>
                      <a:endParaRPr lang="ru-RU" dirty="0">
                        <a:solidFill>
                          <a:schemeClr val="tx1"/>
                        </a:solidFill>
                      </a:endParaRPr>
                    </a:p>
                  </a:txBody>
                  <a:tcPr marL="68580" marR="68580" marT="0" marB="0" anchor="ctr"/>
                </a:tc>
                <a:tc>
                  <a:txBody>
                    <a:bodyPr/>
                    <a:lstStyle/>
                    <a:p>
                      <a:pPr algn="ctr"/>
                      <a:r>
                        <a:rPr lang="kk-KZ" b="1" spc="-35" dirty="0" smtClean="0">
                          <a:solidFill>
                            <a:schemeClr val="tx1"/>
                          </a:solidFill>
                        </a:rPr>
                        <a:t>Степень дисперсности</a:t>
                      </a:r>
                      <a:endParaRPr lang="kk-KZ" dirty="0">
                        <a:solidFill>
                          <a:schemeClr val="tx1"/>
                        </a:solidFill>
                      </a:endParaRPr>
                    </a:p>
                  </a:txBody>
                  <a:tcPr marL="68580" marR="68580" marT="0" marB="0" anchor="ctr"/>
                </a:tc>
                <a:tc>
                  <a:txBody>
                    <a:bodyPr/>
                    <a:lstStyle/>
                    <a:p>
                      <a:pPr algn="ctr"/>
                      <a:r>
                        <a:rPr lang="kk-KZ" b="1" dirty="0" smtClean="0">
                          <a:solidFill>
                            <a:schemeClr val="tx1"/>
                          </a:solidFill>
                        </a:rPr>
                        <a:t>Примеси</a:t>
                      </a:r>
                      <a:endParaRPr lang="kk-KZ" dirty="0">
                        <a:solidFill>
                          <a:schemeClr val="tx1"/>
                        </a:solidFill>
                      </a:endParaRPr>
                    </a:p>
                  </a:txBody>
                  <a:tcPr marL="68580" marR="68580" marT="0" marB="0" anchor="ctr"/>
                </a:tc>
              </a:tr>
              <a:tr h="370840">
                <a:tc>
                  <a:txBody>
                    <a:bodyPr/>
                    <a:lstStyle/>
                    <a:p>
                      <a:pPr algn="ctr"/>
                      <a:r>
                        <a:rPr lang="kk-KZ" spc="-15">
                          <a:solidFill>
                            <a:schemeClr val="tx1"/>
                          </a:solidFill>
                        </a:rPr>
                        <a:t>1.</a:t>
                      </a:r>
                      <a:endParaRPr lang="kk-KZ">
                        <a:solidFill>
                          <a:schemeClr val="tx1"/>
                        </a:solidFill>
                      </a:endParaRPr>
                    </a:p>
                  </a:txBody>
                  <a:tcPr marL="68580" marR="68580" marT="0" marB="0" anchor="ctr"/>
                </a:tc>
                <a:tc>
                  <a:txBody>
                    <a:bodyPr/>
                    <a:lstStyle/>
                    <a:p>
                      <a:pPr algn="ctr"/>
                      <a:r>
                        <a:rPr lang="ru-RU" dirty="0">
                          <a:solidFill>
                            <a:schemeClr val="tx1"/>
                          </a:solidFill>
                        </a:rPr>
                        <a:t>&lt; 1 нм</a:t>
                      </a:r>
                    </a:p>
                  </a:txBody>
                  <a:tcPr marL="68580" marR="68580" marT="0" marB="0" anchor="ctr"/>
                </a:tc>
                <a:tc>
                  <a:txBody>
                    <a:bodyPr/>
                    <a:lstStyle/>
                    <a:p>
                      <a:pPr algn="ctr"/>
                      <a:r>
                        <a:rPr lang="kk-KZ" dirty="0" smtClean="0">
                          <a:solidFill>
                            <a:schemeClr val="tx1"/>
                          </a:solidFill>
                        </a:rPr>
                        <a:t>Истинные растворы</a:t>
                      </a:r>
                      <a:r>
                        <a:rPr lang="kk-KZ" dirty="0">
                          <a:solidFill>
                            <a:schemeClr val="tx1"/>
                          </a:solidFill>
                        </a:rPr>
                        <a:t> (</a:t>
                      </a:r>
                      <a:r>
                        <a:rPr lang="kk-KZ" dirty="0" smtClean="0">
                          <a:solidFill>
                            <a:schemeClr val="tx1"/>
                          </a:solidFill>
                        </a:rPr>
                        <a:t>ионы, молекулы)</a:t>
                      </a:r>
                      <a:endParaRPr lang="kk-KZ" dirty="0">
                        <a:solidFill>
                          <a:schemeClr val="tx1"/>
                        </a:solidFill>
                      </a:endParaRPr>
                    </a:p>
                  </a:txBody>
                  <a:tcPr marL="68580" marR="68580" marT="0" marB="0" anchor="ctr"/>
                </a:tc>
              </a:tr>
              <a:tr h="370840">
                <a:tc>
                  <a:txBody>
                    <a:bodyPr/>
                    <a:lstStyle/>
                    <a:p>
                      <a:pPr algn="ctr"/>
                      <a:r>
                        <a:rPr lang="kk-KZ" spc="-15">
                          <a:solidFill>
                            <a:schemeClr val="tx1"/>
                          </a:solidFill>
                        </a:rPr>
                        <a:t>2.</a:t>
                      </a:r>
                      <a:endParaRPr lang="kk-KZ">
                        <a:solidFill>
                          <a:schemeClr val="tx1"/>
                        </a:solidFill>
                      </a:endParaRPr>
                    </a:p>
                  </a:txBody>
                  <a:tcPr marL="68580" marR="68580" marT="0" marB="0" anchor="ctr"/>
                </a:tc>
                <a:tc>
                  <a:txBody>
                    <a:bodyPr/>
                    <a:lstStyle/>
                    <a:p>
                      <a:pPr algn="ctr"/>
                      <a:r>
                        <a:rPr lang="ru-RU">
                          <a:solidFill>
                            <a:schemeClr val="tx1"/>
                          </a:solidFill>
                        </a:rPr>
                        <a:t>1- 100  нм</a:t>
                      </a:r>
                    </a:p>
                  </a:txBody>
                  <a:tcPr marL="68580" marR="68580" marT="0" marB="0" anchor="ctr"/>
                </a:tc>
                <a:tc>
                  <a:txBody>
                    <a:bodyPr/>
                    <a:lstStyle/>
                    <a:p>
                      <a:pPr algn="ctr"/>
                      <a:r>
                        <a:rPr lang="kk-KZ" dirty="0" smtClean="0">
                          <a:solidFill>
                            <a:schemeClr val="tx1"/>
                          </a:solidFill>
                        </a:rPr>
                        <a:t>Коллоидные дисперсии</a:t>
                      </a:r>
                      <a:endParaRPr lang="kk-KZ" dirty="0">
                        <a:solidFill>
                          <a:schemeClr val="tx1"/>
                        </a:solidFill>
                      </a:endParaRPr>
                    </a:p>
                  </a:txBody>
                  <a:tcPr marL="68580" marR="68580" marT="0" marB="0" anchor="ctr"/>
                </a:tc>
              </a:tr>
              <a:tr h="370840">
                <a:tc>
                  <a:txBody>
                    <a:bodyPr/>
                    <a:lstStyle/>
                    <a:p>
                      <a:pPr algn="ctr"/>
                      <a:r>
                        <a:rPr lang="kk-KZ" spc="-15">
                          <a:solidFill>
                            <a:schemeClr val="tx1"/>
                          </a:solidFill>
                        </a:rPr>
                        <a:t>3.</a:t>
                      </a:r>
                      <a:endParaRPr lang="kk-KZ">
                        <a:solidFill>
                          <a:schemeClr val="tx1"/>
                        </a:solidFill>
                      </a:endParaRPr>
                    </a:p>
                  </a:txBody>
                  <a:tcPr marL="68580" marR="68580" marT="0" marB="0" anchor="ctr"/>
                </a:tc>
                <a:tc>
                  <a:txBody>
                    <a:bodyPr/>
                    <a:lstStyle/>
                    <a:p>
                      <a:pPr algn="ctr"/>
                      <a:r>
                        <a:rPr lang="ru-RU">
                          <a:solidFill>
                            <a:schemeClr val="tx1"/>
                          </a:solidFill>
                        </a:rPr>
                        <a:t>&gt; 100  нм</a:t>
                      </a:r>
                    </a:p>
                  </a:txBody>
                  <a:tcPr marL="68580" marR="68580" marT="0" marB="0" anchor="ctr"/>
                </a:tc>
                <a:tc>
                  <a:txBody>
                    <a:bodyPr/>
                    <a:lstStyle/>
                    <a:p>
                      <a:pPr algn="ctr"/>
                      <a:r>
                        <a:rPr lang="kk-KZ" dirty="0" smtClean="0">
                          <a:solidFill>
                            <a:schemeClr val="tx1"/>
                          </a:solidFill>
                        </a:rPr>
                        <a:t>Взвеси</a:t>
                      </a:r>
                      <a:r>
                        <a:rPr lang="kk-KZ" dirty="0">
                          <a:solidFill>
                            <a:schemeClr val="tx1"/>
                          </a:solidFill>
                        </a:rPr>
                        <a:t> </a:t>
                      </a:r>
                      <a:r>
                        <a:rPr lang="kk-KZ" dirty="0" smtClean="0">
                          <a:solidFill>
                            <a:schemeClr val="tx1"/>
                          </a:solidFill>
                        </a:rPr>
                        <a:t>(грубые) дисперсии</a:t>
                      </a:r>
                      <a:endParaRPr lang="kk-KZ" dirty="0">
                        <a:solidFill>
                          <a:schemeClr val="tx1"/>
                        </a:solidFill>
                      </a:endParaRPr>
                    </a:p>
                  </a:txBody>
                  <a:tcPr marL="68580" marR="68580" marT="0" marB="0"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Примеси</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1) Песок, грунт и др. являются мелкими дисперсными частицами, обеспечивающими мутность природных вод и относятся к механическим примесям. </a:t>
            </a:r>
          </a:p>
          <a:p>
            <a:r>
              <a:rPr lang="ru-RU" dirty="0" smtClean="0"/>
              <a:t>2)Минеральные и органические вещества, коллоидно-дисперсные вещества по размерам частиц находятся между тонкодисперсными и истинно растворенными веществами. Хотя они легко проходят через бумажные фильтры, они не могут проходить через мембраны животных и растений. К коллоидно-дисперсным веществам в природных водах относятся соединения кремния, алюминия, железа, органические вещества, образующиеся в результате распада растений и животных. </a:t>
            </a:r>
          </a:p>
          <a:p>
            <a:r>
              <a:rPr lang="ru-RU" dirty="0" smtClean="0"/>
              <a:t>3)К истинно растворенным (молекулярным и ионно-дисперсным) веществам относятся соли, кислоты, щелочи и газы, растворенные в воде.</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ru-RU" dirty="0" smtClean="0"/>
              <a:t>Природные водные смеси по химическому составу делятся на минеральные и </a:t>
            </a:r>
            <a:r>
              <a:rPr lang="ru-RU" dirty="0" err="1" smtClean="0"/>
              <a:t>органические.Минеральные</a:t>
            </a:r>
            <a:r>
              <a:rPr lang="ru-RU" dirty="0" smtClean="0"/>
              <a:t> смеси включают растворенные газы (N</a:t>
            </a:r>
            <a:r>
              <a:rPr lang="ru-RU" baseline="-25000" dirty="0" smtClean="0"/>
              <a:t>2</a:t>
            </a:r>
            <a:r>
              <a:rPr lang="ru-RU" dirty="0" smtClean="0"/>
              <a:t>, O</a:t>
            </a:r>
            <a:r>
              <a:rPr lang="ru-RU" baseline="-25000" dirty="0" smtClean="0"/>
              <a:t>2</a:t>
            </a:r>
            <a:r>
              <a:rPr lang="ru-RU" dirty="0" smtClean="0"/>
              <a:t>, СО</a:t>
            </a:r>
            <a:r>
              <a:rPr lang="ru-RU" baseline="-25000" dirty="0" smtClean="0"/>
              <a:t>2</a:t>
            </a:r>
            <a:r>
              <a:rPr lang="ru-RU" dirty="0" smtClean="0"/>
              <a:t>), газы, образующиеся в результате биохимических процессов (NH</a:t>
            </a:r>
            <a:r>
              <a:rPr lang="ru-RU" baseline="-25000" dirty="0" smtClean="0"/>
              <a:t>3</a:t>
            </a:r>
            <a:r>
              <a:rPr lang="ru-RU" dirty="0" smtClean="0"/>
              <a:t>, CH</a:t>
            </a:r>
            <a:r>
              <a:rPr lang="ru-RU" baseline="-25000" dirty="0" smtClean="0"/>
              <a:t>4</a:t>
            </a:r>
            <a:r>
              <a:rPr lang="ru-RU" dirty="0" smtClean="0"/>
              <a:t>, H</a:t>
            </a:r>
            <a:r>
              <a:rPr lang="ru-RU" baseline="-25000" dirty="0" smtClean="0"/>
              <a:t>2</a:t>
            </a:r>
            <a:r>
              <a:rPr lang="ru-RU" dirty="0" smtClean="0"/>
              <a:t>S), газы, приносимые проточной водой, катионы (</a:t>
            </a:r>
            <a:r>
              <a:rPr lang="ru-RU" dirty="0" err="1" smtClean="0"/>
              <a:t>Na</a:t>
            </a:r>
            <a:r>
              <a:rPr lang="ru-RU" baseline="30000" dirty="0" err="1" smtClean="0"/>
              <a:t>+</a:t>
            </a:r>
            <a:r>
              <a:rPr lang="ru-RU" baseline="30000" dirty="0" smtClean="0"/>
              <a:t>,</a:t>
            </a:r>
            <a:r>
              <a:rPr lang="ru-RU" dirty="0" smtClean="0"/>
              <a:t> K</a:t>
            </a:r>
            <a:r>
              <a:rPr lang="ru-RU" baseline="30000" dirty="0" smtClean="0"/>
              <a:t>+</a:t>
            </a:r>
            <a:r>
              <a:rPr lang="ru-RU" dirty="0" smtClean="0"/>
              <a:t>, Ca</a:t>
            </a:r>
            <a:r>
              <a:rPr lang="ru-RU" baseline="30000" dirty="0" smtClean="0"/>
              <a:t>2+</a:t>
            </a:r>
            <a:r>
              <a:rPr lang="ru-RU" dirty="0" smtClean="0"/>
              <a:t>, Mg</a:t>
            </a:r>
            <a:r>
              <a:rPr lang="ru-RU" baseline="30000" dirty="0" smtClean="0"/>
              <a:t>2+</a:t>
            </a:r>
            <a:r>
              <a:rPr lang="ru-RU" dirty="0" smtClean="0"/>
              <a:t>,</a:t>
            </a:r>
            <a:r>
              <a:rPr lang="ru-RU" baseline="30000" dirty="0" smtClean="0"/>
              <a:t> </a:t>
            </a:r>
            <a:r>
              <a:rPr lang="ru-RU" dirty="0" smtClean="0"/>
              <a:t>Fe</a:t>
            </a:r>
            <a:r>
              <a:rPr lang="ru-RU" baseline="30000" dirty="0" smtClean="0"/>
              <a:t>2+</a:t>
            </a:r>
            <a:r>
              <a:rPr lang="ru-RU" dirty="0" smtClean="0"/>
              <a:t>, Fe</a:t>
            </a:r>
            <a:r>
              <a:rPr lang="ru-RU" baseline="30000" dirty="0" smtClean="0"/>
              <a:t>3+</a:t>
            </a:r>
            <a:r>
              <a:rPr lang="ru-RU" dirty="0" smtClean="0"/>
              <a:t>, Mn</a:t>
            </a:r>
            <a:r>
              <a:rPr lang="ru-RU" baseline="30000" dirty="0" smtClean="0"/>
              <a:t>2+</a:t>
            </a:r>
            <a:r>
              <a:rPr lang="ru-RU" dirty="0" smtClean="0"/>
              <a:t>) и анионы</a:t>
            </a:r>
            <a:r>
              <a:rPr lang="ru-RU" baseline="30000" dirty="0" smtClean="0"/>
              <a:t> </a:t>
            </a:r>
            <a:r>
              <a:rPr lang="ru-RU" dirty="0" smtClean="0"/>
              <a:t>HCO</a:t>
            </a:r>
            <a:r>
              <a:rPr lang="ru-RU" baseline="-25000" dirty="0" smtClean="0"/>
              <a:t>3</a:t>
            </a:r>
            <a:r>
              <a:rPr lang="ru-RU" baseline="30000" dirty="0" smtClean="0"/>
              <a:t>-</a:t>
            </a:r>
            <a:r>
              <a:rPr lang="ru-RU" dirty="0" smtClean="0"/>
              <a:t>, </a:t>
            </a:r>
            <a:r>
              <a:rPr lang="ru-RU" dirty="0" err="1" smtClean="0"/>
              <a:t>Сl</a:t>
            </a:r>
            <a:r>
              <a:rPr lang="ru-RU" baseline="30000" dirty="0" smtClean="0"/>
              <a:t>-</a:t>
            </a:r>
            <a:r>
              <a:rPr lang="ru-RU" dirty="0" smtClean="0"/>
              <a:t>, SO</a:t>
            </a:r>
            <a:r>
              <a:rPr lang="ru-RU" baseline="-25000" dirty="0" smtClean="0"/>
              <a:t>4</a:t>
            </a:r>
            <a:r>
              <a:rPr lang="ru-RU" baseline="30000" dirty="0" smtClean="0"/>
              <a:t>2-</a:t>
            </a:r>
            <a:r>
              <a:rPr lang="ru-RU" dirty="0" smtClean="0"/>
              <a:t>, SiO</a:t>
            </a:r>
            <a:r>
              <a:rPr lang="ru-RU" baseline="-25000" dirty="0" smtClean="0"/>
              <a:t>3</a:t>
            </a:r>
            <a:r>
              <a:rPr lang="ru-RU" baseline="30000" dirty="0" smtClean="0"/>
              <a:t>2-</a:t>
            </a:r>
            <a:r>
              <a:rPr lang="ru-RU" dirty="0" smtClean="0"/>
              <a:t>, NO</a:t>
            </a:r>
            <a:r>
              <a:rPr lang="ru-RU" baseline="-25000" dirty="0" smtClean="0"/>
              <a:t>3</a:t>
            </a:r>
            <a:r>
              <a:rPr lang="ru-RU" baseline="30000" dirty="0" smtClean="0"/>
              <a:t>-</a:t>
            </a:r>
            <a:r>
              <a:rPr lang="ru-RU" dirty="0" smtClean="0"/>
              <a:t>) соли, кислоты, основания. Органические вещества, вымываемые из почв и торфяных болот и попадающие в открытые водоемы, относятся к гумусовым веществам. Недостаточно очищенные бытовые, промышленные и сельскохозяйственные стоки влияют на увеличение количества и качества органических веществ в поверхностных водах.</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Су сапасының көрсеткіштері</a:t>
            </a:r>
            <a:endParaRPr lang="ru-RU" dirty="0"/>
          </a:p>
        </p:txBody>
      </p:sp>
      <p:sp>
        <p:nvSpPr>
          <p:cNvPr id="3" name="Содержимое 2"/>
          <p:cNvSpPr>
            <a:spLocks noGrp="1"/>
          </p:cNvSpPr>
          <p:nvPr>
            <p:ph idx="1"/>
          </p:nvPr>
        </p:nvSpPr>
        <p:spPr>
          <a:xfrm>
            <a:off x="457200" y="1196752"/>
            <a:ext cx="8229600" cy="5328592"/>
          </a:xfrm>
        </p:spPr>
        <p:txBody>
          <a:bodyPr>
            <a:normAutofit fontScale="40000" lnSpcReduction="20000"/>
          </a:bodyPr>
          <a:lstStyle/>
          <a:p>
            <a:r>
              <a:rPr lang="ru-RU" sz="4200" dirty="0" smtClean="0"/>
              <a:t>Качество воды, используемой в теплоэнергетике, включает следующие показатели:</a:t>
            </a:r>
          </a:p>
          <a:p>
            <a:r>
              <a:rPr lang="ru-RU" sz="4200" dirty="0" smtClean="0"/>
              <a:t>1) Концентрация высокодисперсных веществ.</a:t>
            </a:r>
          </a:p>
          <a:p>
            <a:r>
              <a:rPr lang="ru-RU" sz="4200" dirty="0" smtClean="0"/>
              <a:t>2) Концентрация растворенных примесей.</a:t>
            </a:r>
          </a:p>
          <a:p>
            <a:r>
              <a:rPr lang="ru-RU" sz="4200" dirty="0" smtClean="0"/>
              <a:t>3) Концентрация агрессивных активных газов.</a:t>
            </a:r>
          </a:p>
          <a:p>
            <a:r>
              <a:rPr lang="ru-RU" sz="4200" dirty="0" smtClean="0"/>
              <a:t>4) Концентрация ионов водорода (</a:t>
            </a:r>
            <a:r>
              <a:rPr lang="ru-RU" sz="4200" dirty="0" err="1" smtClean="0"/>
              <a:t>pH</a:t>
            </a:r>
            <a:r>
              <a:rPr lang="ru-RU" sz="4200" dirty="0" smtClean="0"/>
              <a:t>).</a:t>
            </a:r>
          </a:p>
          <a:p>
            <a:r>
              <a:rPr lang="ru-RU" sz="4200" dirty="0" smtClean="0"/>
              <a:t>5) Технологические показатели: сухой и побуревший остаток, окисляемость, жесткость, щелочность, содержание кремния, удельная электропроводность.</a:t>
            </a:r>
          </a:p>
          <a:p>
            <a:r>
              <a:rPr lang="ru-RU" sz="4200" dirty="0" smtClean="0"/>
              <a:t>Концентрацию тонкодисперсных веществ можно определить, фильтруя воду через бумажный фильтр, высушивая осадок до постоянной массы при 378—383 К и взвешивая осадок. На практике этот показатель определяют по прозрачности и мутности воды. При высоких концентрациях мелкодисперсных </a:t>
            </a:r>
            <a:r>
              <a:rPr lang="ru-RU" sz="4200" dirty="0" err="1" smtClean="0"/>
              <a:t>диспергаторов</a:t>
            </a:r>
            <a:r>
              <a:rPr lang="ru-RU" sz="4200" dirty="0" smtClean="0"/>
              <a:t> прозрачность определяется высотой водяного столба, при которой наблюдаемое вещество можно наблюдать на стеклянном столбике со шрифтом или крестом, на дне которого линии толщиной 1 мм. При более низких концентрациях дисперсных веществ (&lt;3 мг/кг) применяют нефелометрический метод. Этот метод основан на сравнении мутности анализируемой воды с эталоном. Кроме того, концентрацию взвешенных веществ определяют по разнице между побуревшими и сухими остатками (то есть выпариванием 1 кг </a:t>
            </a:r>
            <a:r>
              <a:rPr lang="ru-RU" sz="4200" dirty="0" err="1" smtClean="0"/>
              <a:t>нефильтрованной</a:t>
            </a:r>
            <a:r>
              <a:rPr lang="ru-RU" sz="4200" dirty="0" smtClean="0"/>
              <a:t> и фильтрованной воды).</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fontScale="70000" lnSpcReduction="20000"/>
          </a:bodyPr>
          <a:lstStyle/>
          <a:p>
            <a:r>
              <a:rPr lang="ru-RU" dirty="0" smtClean="0"/>
              <a:t>Количество органических примесей в воде оценивают по </a:t>
            </a:r>
            <a:r>
              <a:rPr lang="ru-RU" dirty="0" err="1" smtClean="0"/>
              <a:t>окисленности</a:t>
            </a:r>
            <a:r>
              <a:rPr lang="ru-RU" dirty="0" smtClean="0"/>
              <a:t> воды. Окислительной способностью называют количество расхода сильного окислителя (обычно KMnO</a:t>
            </a:r>
            <a:r>
              <a:rPr lang="ru-RU" baseline="-25000" dirty="0" smtClean="0"/>
              <a:t>4</a:t>
            </a:r>
            <a:r>
              <a:rPr lang="ru-RU" dirty="0" smtClean="0"/>
              <a:t>) на окисление органических соединений в 1 кг </a:t>
            </a:r>
            <a:r>
              <a:rPr lang="ru-RU" dirty="0" err="1" smtClean="0"/>
              <a:t>воды.Концентрацию</a:t>
            </a:r>
            <a:r>
              <a:rPr lang="ru-RU" dirty="0" smtClean="0"/>
              <a:t> растворенных примесей (мг/кг, </a:t>
            </a:r>
            <a:r>
              <a:rPr lang="ru-RU" dirty="0" err="1" smtClean="0"/>
              <a:t>мг-экв</a:t>
            </a:r>
            <a:r>
              <a:rPr lang="ru-RU" dirty="0" smtClean="0"/>
              <a:t>/кг) определяют методами химического анализа. Правильное проведение анализа основано на законе </a:t>
            </a:r>
            <a:r>
              <a:rPr lang="ru-RU" dirty="0" err="1" smtClean="0"/>
              <a:t>электронейтральности</a:t>
            </a:r>
            <a:r>
              <a:rPr lang="ru-RU" dirty="0" smtClean="0"/>
              <a:t>, то есть сумма концентраций катионов в воде равна сумме концентраций анионов:</a:t>
            </a:r>
          </a:p>
          <a:p>
            <a:r>
              <a:rPr lang="ru-RU" dirty="0" err="1" smtClean="0"/>
              <a:t>ΣKt </a:t>
            </a:r>
            <a:r>
              <a:rPr lang="ru-RU" dirty="0" smtClean="0"/>
              <a:t>= </a:t>
            </a:r>
            <a:r>
              <a:rPr lang="ru-RU" dirty="0" err="1" smtClean="0"/>
              <a:t>ΣAn, </a:t>
            </a:r>
            <a:r>
              <a:rPr lang="ru-RU" dirty="0" smtClean="0"/>
              <a:t>[</a:t>
            </a:r>
            <a:r>
              <a:rPr lang="ru-RU" dirty="0" err="1" smtClean="0"/>
              <a:t>мг-экв</a:t>
            </a:r>
            <a:r>
              <a:rPr lang="ru-RU" dirty="0" smtClean="0"/>
              <a:t>/кг].</a:t>
            </a:r>
          </a:p>
          <a:p>
            <a:r>
              <a:rPr lang="ru-RU" dirty="0" smtClean="0"/>
              <a:t>Ошибка анализа должна быть ≤ 1 %. Суммарная концентрация катионов и анионов составляет количество соли в воде (без учета концентрации ионов водорода и </a:t>
            </a:r>
            <a:r>
              <a:rPr lang="ru-RU" dirty="0" err="1" smtClean="0"/>
              <a:t>гидроксида</a:t>
            </a:r>
            <a:r>
              <a:rPr lang="ru-RU" dirty="0" smtClean="0"/>
              <a:t>).</a:t>
            </a:r>
          </a:p>
          <a:p>
            <a:r>
              <a:rPr lang="ru-RU" dirty="0" smtClean="0"/>
              <a:t>Жесткость воды является одним из основных показателей воды, используемой на тепловых электростанциях. Фактически, поскольку концентрация ионов кальция и магния в природных водах выше, чем в других, жесткость представляет собой сумму молярных концентраций (нормальностей) эквивалентов ионов кальция и магния в воде. Согласно ISO 6107-1-8:1996 жесткость относится к способности воды образовывать пену с мылом.</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70000" lnSpcReduction="20000"/>
          </a:bodyPr>
          <a:lstStyle/>
          <a:p>
            <a:r>
              <a:rPr lang="ru-RU" dirty="0" smtClean="0"/>
              <a:t>Щелочность воды представляет собой сумму концентрации анионов слабых кислот и ионов гидроксила за вычетом концентрации ионов водорода в воде. В зависимости от растворенного в воде вещества различают несколько видов щелочности: </a:t>
            </a:r>
            <a:r>
              <a:rPr lang="ru-RU" dirty="0" err="1" smtClean="0"/>
              <a:t>гидратированная</a:t>
            </a:r>
            <a:r>
              <a:rPr lang="ru-RU" dirty="0" smtClean="0"/>
              <a:t> </a:t>
            </a:r>
            <a:r>
              <a:rPr lang="ru-RU" dirty="0" err="1" smtClean="0"/>
              <a:t>С</a:t>
            </a:r>
            <a:r>
              <a:rPr lang="ru-RU" baseline="-25000" dirty="0" err="1" smtClean="0"/>
              <a:t>г</a:t>
            </a:r>
            <a:r>
              <a:rPr lang="ru-RU" dirty="0" smtClean="0"/>
              <a:t> (под влиянием ионов ОН</a:t>
            </a:r>
            <a:r>
              <a:rPr lang="ru-RU" baseline="30000" dirty="0" smtClean="0"/>
              <a:t>-</a:t>
            </a:r>
            <a:r>
              <a:rPr lang="ru-RU" dirty="0" smtClean="0"/>
              <a:t>), гидрокарбонатная </a:t>
            </a:r>
            <a:r>
              <a:rPr lang="ru-RU" dirty="0" err="1" smtClean="0"/>
              <a:t>С</a:t>
            </a:r>
            <a:r>
              <a:rPr lang="ru-RU" baseline="-25000" dirty="0" err="1" smtClean="0"/>
              <a:t>б</a:t>
            </a:r>
            <a:r>
              <a:rPr lang="ru-RU" dirty="0" smtClean="0"/>
              <a:t> (НСО</a:t>
            </a:r>
            <a:r>
              <a:rPr lang="ru-RU" baseline="-25000" dirty="0" smtClean="0"/>
              <a:t>3</a:t>
            </a:r>
            <a:r>
              <a:rPr lang="ru-RU" baseline="30000" dirty="0" smtClean="0"/>
              <a:t>-</a:t>
            </a:r>
            <a:r>
              <a:rPr lang="ru-RU" dirty="0" smtClean="0"/>
              <a:t>), карбонатная </a:t>
            </a:r>
            <a:r>
              <a:rPr lang="ru-RU" dirty="0" err="1" smtClean="0"/>
              <a:t>С</a:t>
            </a:r>
            <a:r>
              <a:rPr lang="ru-RU" baseline="-25000" dirty="0" err="1" smtClean="0"/>
              <a:t>к</a:t>
            </a:r>
            <a:r>
              <a:rPr lang="ru-RU" dirty="0" smtClean="0"/>
              <a:t> (СО</a:t>
            </a:r>
            <a:r>
              <a:rPr lang="ru-RU" baseline="-25000" dirty="0" smtClean="0"/>
              <a:t>3</a:t>
            </a:r>
            <a:r>
              <a:rPr lang="ru-RU" baseline="30000" dirty="0" smtClean="0"/>
              <a:t>2-</a:t>
            </a:r>
            <a:r>
              <a:rPr lang="ru-RU" dirty="0" smtClean="0"/>
              <a:t>), фосфатная </a:t>
            </a:r>
            <a:r>
              <a:rPr lang="ru-RU" dirty="0" err="1" smtClean="0"/>
              <a:t>С</a:t>
            </a:r>
            <a:r>
              <a:rPr lang="ru-RU" baseline="-25000" dirty="0" err="1" smtClean="0"/>
              <a:t>ф</a:t>
            </a:r>
            <a:r>
              <a:rPr lang="ru-RU" dirty="0" smtClean="0"/>
              <a:t> (HPO</a:t>
            </a:r>
            <a:r>
              <a:rPr lang="ru-RU" baseline="-25000" dirty="0" smtClean="0"/>
              <a:t>4</a:t>
            </a:r>
            <a:r>
              <a:rPr lang="ru-RU" baseline="30000" dirty="0" smtClean="0"/>
              <a:t>2-</a:t>
            </a:r>
            <a:r>
              <a:rPr lang="ru-RU" dirty="0" smtClean="0"/>
              <a:t>, PO</a:t>
            </a:r>
            <a:r>
              <a:rPr lang="ru-RU" baseline="-25000" dirty="0" smtClean="0"/>
              <a:t>4</a:t>
            </a:r>
            <a:r>
              <a:rPr lang="ru-RU" baseline="30000" dirty="0" smtClean="0"/>
              <a:t>3-</a:t>
            </a:r>
            <a:r>
              <a:rPr lang="ru-RU" dirty="0" smtClean="0"/>
              <a:t>), силикатные </a:t>
            </a:r>
            <a:r>
              <a:rPr lang="ru-RU" dirty="0" err="1" smtClean="0"/>
              <a:t>С</a:t>
            </a:r>
            <a:r>
              <a:rPr lang="ru-RU" baseline="-25000" dirty="0" err="1" smtClean="0"/>
              <a:t>сил</a:t>
            </a:r>
            <a:r>
              <a:rPr lang="ru-RU" dirty="0" smtClean="0"/>
              <a:t> (HSiO</a:t>
            </a:r>
            <a:r>
              <a:rPr lang="ru-RU" baseline="-25000" dirty="0" smtClean="0"/>
              <a:t>3</a:t>
            </a:r>
            <a:r>
              <a:rPr lang="ru-RU" baseline="30000" dirty="0" smtClean="0"/>
              <a:t>-</a:t>
            </a:r>
            <a:r>
              <a:rPr lang="ru-RU" dirty="0" smtClean="0"/>
              <a:t>, SiO</a:t>
            </a:r>
            <a:r>
              <a:rPr lang="ru-RU" baseline="-25000" dirty="0" smtClean="0"/>
              <a:t>3</a:t>
            </a:r>
            <a:r>
              <a:rPr lang="ru-RU" baseline="30000" dirty="0" smtClean="0"/>
              <a:t>2-</a:t>
            </a:r>
            <a:r>
              <a:rPr lang="ru-RU" dirty="0" smtClean="0"/>
              <a:t>), гуминовые (соли гуминовых и </a:t>
            </a:r>
            <a:r>
              <a:rPr lang="ru-RU" dirty="0" err="1" smtClean="0"/>
              <a:t>фульвокислот</a:t>
            </a:r>
            <a:r>
              <a:rPr lang="ru-RU" dirty="0" smtClean="0"/>
              <a:t>) </a:t>
            </a:r>
            <a:r>
              <a:rPr lang="ru-RU" dirty="0" err="1" smtClean="0"/>
              <a:t>и</a:t>
            </a:r>
            <a:r>
              <a:rPr lang="ru-RU" dirty="0" smtClean="0"/>
              <a:t> </a:t>
            </a:r>
            <a:r>
              <a:rPr lang="ru-RU" dirty="0" err="1" smtClean="0"/>
              <a:t>другие.Щелочность</a:t>
            </a:r>
            <a:r>
              <a:rPr lang="ru-RU" dirty="0" smtClean="0"/>
              <a:t> поверхностных и подземных природных вод обычно объясняют наличием в их составе гидрокарбонатов и </a:t>
            </a:r>
            <a:r>
              <a:rPr lang="ru-RU" dirty="0" err="1" smtClean="0"/>
              <a:t>гуматов</a:t>
            </a:r>
            <a:r>
              <a:rPr lang="ru-RU" dirty="0" smtClean="0"/>
              <a:t>, т. е. слабокислых солей. Щелочность воды, умягченной </a:t>
            </a:r>
            <a:r>
              <a:rPr lang="ru-RU" dirty="0" err="1" smtClean="0"/>
              <a:t>Na-катионированием</a:t>
            </a:r>
            <a:r>
              <a:rPr lang="ru-RU" dirty="0" smtClean="0"/>
              <a:t>, объясняется также гидрокарбонатами и </a:t>
            </a:r>
            <a:r>
              <a:rPr lang="ru-RU" dirty="0" err="1" smtClean="0"/>
              <a:t>гуматами</a:t>
            </a:r>
            <a:r>
              <a:rPr lang="ru-RU" dirty="0" smtClean="0"/>
              <a:t>, а щелочность умягченной или </a:t>
            </a:r>
            <a:r>
              <a:rPr lang="ru-RU" dirty="0" err="1" smtClean="0"/>
              <a:t>деминерализационной</a:t>
            </a:r>
            <a:r>
              <a:rPr lang="ru-RU" dirty="0" smtClean="0"/>
              <a:t> воды зависит от присутствия наряду с </a:t>
            </a:r>
            <a:r>
              <a:rPr lang="ru-RU" dirty="0" err="1" smtClean="0"/>
              <a:t>гуматами</a:t>
            </a:r>
            <a:r>
              <a:rPr lang="ru-RU" dirty="0" smtClean="0"/>
              <a:t> гидратов и карбонатов; щелочность котловой воды зависит от наличия едких щелочей, соды, фосфатов и силикатов, а также </a:t>
            </a:r>
            <a:r>
              <a:rPr lang="ru-RU" dirty="0" err="1" smtClean="0"/>
              <a:t>гуматов</a:t>
            </a:r>
            <a:r>
              <a:rPr lang="ru-RU" b="1" i="1" dirty="0" smtClean="0"/>
              <a:t>.</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1144</Words>
  <Application>Microsoft Office PowerPoint</Application>
  <PresentationFormat>Экран (4:3)</PresentationFormat>
  <Paragraphs>65</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Тема Office</vt:lpstr>
      <vt:lpstr>2. Лекция. Коллоидная химия и экологические проблемы очистки сточных вод. Использование адсорбционных методов.</vt:lpstr>
      <vt:lpstr>Презентация PowerPoint</vt:lpstr>
      <vt:lpstr>Классификация природных водных смесей</vt:lpstr>
      <vt:lpstr>    Таблица 1 – Классификация водных смесей по степени дисперсности примесей  </vt:lpstr>
      <vt:lpstr>Примеси</vt:lpstr>
      <vt:lpstr>Презентация PowerPoint</vt:lpstr>
      <vt:lpstr>Су сапасының көрсеткіштері</vt:lpstr>
      <vt:lpstr>Презентация PowerPoint</vt:lpstr>
      <vt:lpstr>Презентация PowerPoint</vt:lpstr>
      <vt:lpstr>Презентация PowerPoint</vt:lpstr>
      <vt:lpstr>Методы очистки воды  </vt:lpstr>
      <vt:lpstr> Өнеркәсіптік ағынды сулардан таралған заттарды шөгу әдістермен жою </vt:lpstr>
    </vt:vector>
  </TitlesOfParts>
  <Company>RePack by SPecialiST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Дәріс. Коллоидтық химия және ағынды суларды тазартудың экологиялық мәселелері. Адсорбция әдістерін қолдану. Ерітінділерден адсорбциясы. Адсорбция күйінің теңдеуі.</dc:title>
  <dc:creator>Admin</dc:creator>
  <cp:lastModifiedBy>Оспанова Жанар</cp:lastModifiedBy>
  <cp:revision>16</cp:revision>
  <dcterms:created xsi:type="dcterms:W3CDTF">2021-02-04T20:07:51Z</dcterms:created>
  <dcterms:modified xsi:type="dcterms:W3CDTF">2022-10-06T11:26:48Z</dcterms:modified>
</cp:coreProperties>
</file>